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64BA9-7B70-4901-80D2-CA9F395921CE}" v="79" dt="2025-07-10T20:15:24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ker, Jason Kent" userId="4359f18f-4ba4-49cc-86e6-7a272b666009" providerId="ADAL" clId="{84A64BA9-7B70-4901-80D2-CA9F395921CE}"/>
    <pc:docChg chg="custSel modSld">
      <pc:chgData name="Rooker, Jason Kent" userId="4359f18f-4ba4-49cc-86e6-7a272b666009" providerId="ADAL" clId="{84A64BA9-7B70-4901-80D2-CA9F395921CE}" dt="2025-07-10T20:15:24.724" v="264" actId="20577"/>
      <pc:docMkLst>
        <pc:docMk/>
      </pc:docMkLst>
      <pc:sldChg chg="addSp modSp mod">
        <pc:chgData name="Rooker, Jason Kent" userId="4359f18f-4ba4-49cc-86e6-7a272b666009" providerId="ADAL" clId="{84A64BA9-7B70-4901-80D2-CA9F395921CE}" dt="2025-07-10T20:09:12.550" v="85"/>
        <pc:sldMkLst>
          <pc:docMk/>
          <pc:sldMk cId="4106048089" sldId="256"/>
        </pc:sldMkLst>
        <pc:spChg chg="mod">
          <ac:chgData name="Rooker, Jason Kent" userId="4359f18f-4ba4-49cc-86e6-7a272b666009" providerId="ADAL" clId="{84A64BA9-7B70-4901-80D2-CA9F395921CE}" dt="2025-07-10T19:58:08.615" v="55" actId="1076"/>
          <ac:spMkLst>
            <pc:docMk/>
            <pc:sldMk cId="4106048089" sldId="256"/>
            <ac:spMk id="2" creationId="{31936DA0-EFDB-3E56-5399-9F548B0B4236}"/>
          </ac:spMkLst>
        </pc:spChg>
        <pc:spChg chg="add mod">
          <ac:chgData name="Rooker, Jason Kent" userId="4359f18f-4ba4-49cc-86e6-7a272b666009" providerId="ADAL" clId="{84A64BA9-7B70-4901-80D2-CA9F395921CE}" dt="2025-07-10T20:00:42.692" v="70" actId="255"/>
          <ac:spMkLst>
            <pc:docMk/>
            <pc:sldMk cId="4106048089" sldId="256"/>
            <ac:spMk id="3" creationId="{4BBF5EDC-FC89-CE5F-1764-585573686DCE}"/>
          </ac:spMkLst>
        </pc:spChg>
        <pc:picChg chg="mod">
          <ac:chgData name="Rooker, Jason Kent" userId="4359f18f-4ba4-49cc-86e6-7a272b666009" providerId="ADAL" clId="{84A64BA9-7B70-4901-80D2-CA9F395921CE}" dt="2025-07-10T20:09:12.550" v="85"/>
          <ac:picMkLst>
            <pc:docMk/>
            <pc:sldMk cId="4106048089" sldId="256"/>
            <ac:picMk id="5" creationId="{1CA63B00-F726-3BAC-DE72-2F2D79391E1D}"/>
          </ac:picMkLst>
        </pc:picChg>
        <pc:picChg chg="add mod">
          <ac:chgData name="Rooker, Jason Kent" userId="4359f18f-4ba4-49cc-86e6-7a272b666009" providerId="ADAL" clId="{84A64BA9-7B70-4901-80D2-CA9F395921CE}" dt="2025-07-10T20:00:49.144" v="72" actId="1076"/>
          <ac:picMkLst>
            <pc:docMk/>
            <pc:sldMk cId="4106048089" sldId="256"/>
            <ac:picMk id="1026" creationId="{BFBE8EB2-1C64-C5F2-2640-1F8619DA8C34}"/>
          </ac:picMkLst>
        </pc:picChg>
      </pc:sldChg>
      <pc:sldChg chg="modSp mod setBg">
        <pc:chgData name="Rooker, Jason Kent" userId="4359f18f-4ba4-49cc-86e6-7a272b666009" providerId="ADAL" clId="{84A64BA9-7B70-4901-80D2-CA9F395921CE}" dt="2025-07-10T20:01:54.446" v="76" actId="1076"/>
        <pc:sldMkLst>
          <pc:docMk/>
          <pc:sldMk cId="3826742195" sldId="257"/>
        </pc:sldMkLst>
        <pc:graphicFrameChg chg="mod">
          <ac:chgData name="Rooker, Jason Kent" userId="4359f18f-4ba4-49cc-86e6-7a272b666009" providerId="ADAL" clId="{84A64BA9-7B70-4901-80D2-CA9F395921CE}" dt="2025-07-10T20:01:52.740" v="75" actId="1076"/>
          <ac:graphicFrameMkLst>
            <pc:docMk/>
            <pc:sldMk cId="3826742195" sldId="257"/>
            <ac:graphicFrameMk id="4" creationId="{AF7246D2-6CD5-FBC9-9D91-4B55A0A832AB}"/>
          </ac:graphicFrameMkLst>
        </pc:graphicFrameChg>
        <pc:graphicFrameChg chg="mod">
          <ac:chgData name="Rooker, Jason Kent" userId="4359f18f-4ba4-49cc-86e6-7a272b666009" providerId="ADAL" clId="{84A64BA9-7B70-4901-80D2-CA9F395921CE}" dt="2025-07-10T20:01:54.446" v="76" actId="1076"/>
          <ac:graphicFrameMkLst>
            <pc:docMk/>
            <pc:sldMk cId="3826742195" sldId="257"/>
            <ac:graphicFrameMk id="5" creationId="{E0E6DE05-C722-1EB0-2B9E-F6256CE13688}"/>
          </ac:graphicFrameMkLst>
        </pc:graphicFrameChg>
      </pc:sldChg>
      <pc:sldChg chg="modSp setBg">
        <pc:chgData name="Rooker, Jason Kent" userId="4359f18f-4ba4-49cc-86e6-7a272b666009" providerId="ADAL" clId="{84A64BA9-7B70-4901-80D2-CA9F395921CE}" dt="2025-07-10T20:15:24.724" v="264" actId="20577"/>
        <pc:sldMkLst>
          <pc:docMk/>
          <pc:sldMk cId="3400344831" sldId="258"/>
        </pc:sldMkLst>
        <pc:spChg chg="mod">
          <ac:chgData name="Rooker, Jason Kent" userId="4359f18f-4ba4-49cc-86e6-7a272b666009" providerId="ADAL" clId="{84A64BA9-7B70-4901-80D2-CA9F395921CE}" dt="2025-07-10T20:15:24.724" v="264" actId="20577"/>
          <ac:spMkLst>
            <pc:docMk/>
            <pc:sldMk cId="3400344831" sldId="258"/>
            <ac:spMk id="9" creationId="{7A0C8E80-41B9-28CF-ED50-9AABD7F673C2}"/>
          </ac:spMkLst>
        </pc:spChg>
      </pc:sldChg>
      <pc:sldChg chg="setBg">
        <pc:chgData name="Rooker, Jason Kent" userId="4359f18f-4ba4-49cc-86e6-7a272b666009" providerId="ADAL" clId="{84A64BA9-7B70-4901-80D2-CA9F395921CE}" dt="2025-07-10T20:01:37.616" v="73"/>
        <pc:sldMkLst>
          <pc:docMk/>
          <pc:sldMk cId="1574362132" sldId="259"/>
        </pc:sldMkLst>
      </pc:sldChg>
      <pc:sldChg chg="modSp mod setBg">
        <pc:chgData name="Rooker, Jason Kent" userId="4359f18f-4ba4-49cc-86e6-7a272b666009" providerId="ADAL" clId="{84A64BA9-7B70-4901-80D2-CA9F395921CE}" dt="2025-07-10T20:14:49.598" v="251" actId="20577"/>
        <pc:sldMkLst>
          <pc:docMk/>
          <pc:sldMk cId="2095025876" sldId="260"/>
        </pc:sldMkLst>
        <pc:spChg chg="mod">
          <ac:chgData name="Rooker, Jason Kent" userId="4359f18f-4ba4-49cc-86e6-7a272b666009" providerId="ADAL" clId="{84A64BA9-7B70-4901-80D2-CA9F395921CE}" dt="2025-07-10T20:14:49.598" v="251" actId="20577"/>
          <ac:spMkLst>
            <pc:docMk/>
            <pc:sldMk cId="2095025876" sldId="260"/>
            <ac:spMk id="3" creationId="{E6D298C2-106C-0932-C225-7065A1C9F5C8}"/>
          </ac:spMkLst>
        </pc:spChg>
      </pc:sldChg>
      <pc:sldChg chg="setBg">
        <pc:chgData name="Rooker, Jason Kent" userId="4359f18f-4ba4-49cc-86e6-7a272b666009" providerId="ADAL" clId="{84A64BA9-7B70-4901-80D2-CA9F395921CE}" dt="2025-07-10T20:02:12.396" v="77"/>
        <pc:sldMkLst>
          <pc:docMk/>
          <pc:sldMk cId="1159647377" sldId="261"/>
        </pc:sldMkLst>
      </pc:sldChg>
      <pc:sldChg chg="setBg">
        <pc:chgData name="Rooker, Jason Kent" userId="4359f18f-4ba4-49cc-86e6-7a272b666009" providerId="ADAL" clId="{84A64BA9-7B70-4901-80D2-CA9F395921CE}" dt="2025-07-10T20:02:12.396" v="77"/>
        <pc:sldMkLst>
          <pc:docMk/>
          <pc:sldMk cId="183790671" sldId="262"/>
        </pc:sldMkLst>
      </pc:sldChg>
      <pc:sldChg chg="setBg">
        <pc:chgData name="Rooker, Jason Kent" userId="4359f18f-4ba4-49cc-86e6-7a272b666009" providerId="ADAL" clId="{84A64BA9-7B70-4901-80D2-CA9F395921CE}" dt="2025-07-10T20:02:12.396" v="77"/>
        <pc:sldMkLst>
          <pc:docMk/>
          <pc:sldMk cId="374995650" sldId="263"/>
        </pc:sldMkLst>
      </pc:sldChg>
      <pc:sldChg chg="setBg">
        <pc:chgData name="Rooker, Jason Kent" userId="4359f18f-4ba4-49cc-86e6-7a272b666009" providerId="ADAL" clId="{84A64BA9-7B70-4901-80D2-CA9F395921CE}" dt="2025-07-10T20:02:12.396" v="77"/>
        <pc:sldMkLst>
          <pc:docMk/>
          <pc:sldMk cId="1492290302" sldId="264"/>
        </pc:sldMkLst>
      </pc:sldChg>
      <pc:sldChg chg="addSp modSp mod setBg">
        <pc:chgData name="Rooker, Jason Kent" userId="4359f18f-4ba4-49cc-86e6-7a272b666009" providerId="ADAL" clId="{84A64BA9-7B70-4901-80D2-CA9F395921CE}" dt="2025-07-10T20:02:48.466" v="81"/>
        <pc:sldMkLst>
          <pc:docMk/>
          <pc:sldMk cId="2728909597" sldId="265"/>
        </pc:sldMkLst>
        <pc:spChg chg="add">
          <ac:chgData name="Rooker, Jason Kent" userId="4359f18f-4ba4-49cc-86e6-7a272b666009" providerId="ADAL" clId="{84A64BA9-7B70-4901-80D2-CA9F395921CE}" dt="2025-07-10T20:02:32.781" v="78" actId="26606"/>
          <ac:spMkLst>
            <pc:docMk/>
            <pc:sldMk cId="2728909597" sldId="265"/>
            <ac:spMk id="1035" creationId="{6C2997EE-0889-44C3-AC0D-18F26AC9AAAB}"/>
          </ac:spMkLst>
        </pc:spChg>
        <pc:picChg chg="mod">
          <ac:chgData name="Rooker, Jason Kent" userId="4359f18f-4ba4-49cc-86e6-7a272b666009" providerId="ADAL" clId="{84A64BA9-7B70-4901-80D2-CA9F395921CE}" dt="2025-07-10T20:02:32.781" v="78" actId="26606"/>
          <ac:picMkLst>
            <pc:docMk/>
            <pc:sldMk cId="2728909597" sldId="265"/>
            <ac:picMk id="1026" creationId="{40FE6E33-8F81-3ADF-4F7C-AB21FB53C461}"/>
          </ac:picMkLst>
        </pc:picChg>
        <pc:picChg chg="mod ord">
          <ac:chgData name="Rooker, Jason Kent" userId="4359f18f-4ba4-49cc-86e6-7a272b666009" providerId="ADAL" clId="{84A64BA9-7B70-4901-80D2-CA9F395921CE}" dt="2025-07-10T20:02:42.585" v="80" actId="14100"/>
          <ac:picMkLst>
            <pc:docMk/>
            <pc:sldMk cId="2728909597" sldId="265"/>
            <ac:picMk id="1028" creationId="{650E060F-E9D4-5EA1-540C-EFAA741CE8FF}"/>
          </ac:picMkLst>
        </pc:picChg>
        <pc:picChg chg="mod">
          <ac:chgData name="Rooker, Jason Kent" userId="4359f18f-4ba4-49cc-86e6-7a272b666009" providerId="ADAL" clId="{84A64BA9-7B70-4901-80D2-CA9F395921CE}" dt="2025-07-10T20:02:32.781" v="78" actId="26606"/>
          <ac:picMkLst>
            <pc:docMk/>
            <pc:sldMk cId="2728909597" sldId="265"/>
            <ac:picMk id="1030" creationId="{25ED46BE-EF85-0D04-371E-C727D939645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0F48-0E15-AA16-E7A5-B6FA44BB7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F4D23-1C5B-1AC2-051F-E44622360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788A2-F402-3EC9-9774-EE24304CE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AF605-259D-8390-5233-9F4CA14F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4B7FE-D5FC-E0B3-4C2A-9C71484D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8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7D2-001B-8F33-BF01-703E84EA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28A90-FBC1-474E-FD4E-321D9E225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82F3D-8C6D-1465-E360-A227508C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4248B-E8EA-1C29-CF55-AFB3E5365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D8E0-5C1A-F8B2-090C-EF4FD2A8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16637-D9A6-37C1-3393-0279E8E34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2FFDC-96D2-2675-94FE-E92277B99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9E44F-A248-6473-F584-501D01D5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1FF40-CBCE-28F3-0439-3E7936E4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E75F5-37AA-DC65-629E-2C250C6C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807E-1057-C69E-F1BD-AB80DD44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E407-5FDD-4E4B-D497-3778F302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A47EC-9539-21B5-77D6-D95A57FD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53502-34BF-14CD-3353-79BBE568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7A629-C50E-DD93-670A-BBAC8F34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2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3249-1E8E-0324-06EB-F05517D4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D7969-C49C-4BFF-B17F-543C73377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9AE91-DDEB-6A06-294F-BDC50246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341B9-A466-9D11-8FC4-A00BDD84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91B1E-7063-D010-2D8A-E818C3B9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6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2675-2ACB-6DC2-69F6-7BEB5030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BE33B-7250-BB55-D347-2380E09F4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185E7-C699-26FB-A40B-D1A9F407D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AE60B-AF36-1190-98A6-73E6DE83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0AE0B-8798-E389-FD19-EE29AE33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06F12-6B88-E7E6-821D-F8686B26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8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1E53-6AD7-A99E-CC5A-7922066B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92F0B-D10C-E33D-A28E-343130DA3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BF8E1-343E-4BE9-4967-416849E5D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B1711-7D89-F1E7-CB93-2BC889A31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67E0A-DF08-6863-31B5-6201BD11E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A0ADF-AC4D-C699-CCE2-D3036B44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087ED9-0638-13ED-7427-6B898375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424DD-1820-EB5B-50DE-E325FCAA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4C20-D386-3625-DB2A-0E7E6B9D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1D8F5-3AE1-4ABE-9834-43FCBDE6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F84C-AAB7-11DF-E77D-43BE913E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1AFFB-A5D7-385D-7EE8-1AEF2659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76F1C-BE03-09CA-5A95-4C9968DA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FE561-F4D0-712C-1A06-81A402EA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54926-A9C4-126B-6892-0FC1E054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0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A7FF-13D8-5138-C4FE-5D7CBB4F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F854-BB5D-0E74-DF8E-20DE4186D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9F6DD-D5C7-472E-B3FE-AABE530E3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9BA9A-425C-3234-7544-01067F20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B80E-301F-A7B7-CA5B-0F523E9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AED80-D738-E7D6-716F-F7871AE4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8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4636-5E0B-059E-502D-9DAC8959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E4DFB-C5AD-9A4F-C92E-DF3B9FC2B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E43D2-008F-3E74-EEC6-0F5A648A4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763DF-0B1E-585F-FA0D-2146B3B1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862D7-57A9-3DFA-3EEA-A128C055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0148A-07FF-9D38-8371-07F05E5B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3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D2348-1EEF-212F-9F4E-E282101D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61265-F129-2C68-54FF-FBEE9B993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9DB2D-718D-7CFE-2F66-6A9D27CBF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E3398-BEC8-490C-BB5E-2F406B53EBF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BF7F9-C237-104C-C7A1-5D12441B3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E182-EF1A-B454-0051-CA954970A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4D7123-60D3-4E5C-9BE7-48C35D88B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1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6DA0-EFDB-3E56-5399-9F548B0B4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2212848"/>
            <a:ext cx="6629400" cy="896112"/>
          </a:xfrm>
        </p:spPr>
        <p:txBody>
          <a:bodyPr>
            <a:normAutofit fontScale="90000"/>
          </a:bodyPr>
          <a:lstStyle/>
          <a:p>
            <a:r>
              <a:rPr lang="en-US" dirty="0"/>
              <a:t>AquaDopp Kelp Forest Dye Release Lander Experiment</a:t>
            </a:r>
          </a:p>
        </p:txBody>
      </p:sp>
      <p:pic>
        <p:nvPicPr>
          <p:cNvPr id="5" name="Picture 4" descr="A underwater view of a machine in the water&#10;&#10;AI-generated content may be incorrect.">
            <a:extLst>
              <a:ext uri="{FF2B5EF4-FFF2-40B4-BE49-F238E27FC236}">
                <a16:creationId xmlns:a16="http://schemas.microsoft.com/office/drawing/2014/main" id="{1CA63B00-F726-3BAC-DE72-2F2D79391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33399" y="1248156"/>
            <a:ext cx="5815585" cy="4361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F5EDC-FC89-CE5F-1764-585573686DCE}"/>
              </a:ext>
            </a:extLst>
          </p:cNvPr>
          <p:cNvSpPr txBox="1"/>
          <p:nvPr/>
        </p:nvSpPr>
        <p:spPr>
          <a:xfrm>
            <a:off x="274320" y="4883077"/>
            <a:ext cx="44622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Jason Rooker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Dr. Derek Grimes</a:t>
            </a:r>
          </a:p>
          <a:p>
            <a:r>
              <a:rPr lang="en-US" dirty="0"/>
              <a:t>Summer 2025</a:t>
            </a:r>
          </a:p>
        </p:txBody>
      </p:sp>
      <p:pic>
        <p:nvPicPr>
          <p:cNvPr id="1026" name="Picture 2" descr="Seasick Suanda – Physics on the ocean edge">
            <a:extLst>
              <a:ext uri="{FF2B5EF4-FFF2-40B4-BE49-F238E27FC236}">
                <a16:creationId xmlns:a16="http://schemas.microsoft.com/office/drawing/2014/main" id="{BFBE8EB2-1C64-C5F2-2640-1F8619DA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791" y="5035851"/>
            <a:ext cx="1541109" cy="154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4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ant Kelp | Oceana">
            <a:extLst>
              <a:ext uri="{FF2B5EF4-FFF2-40B4-BE49-F238E27FC236}">
                <a16:creationId xmlns:a16="http://schemas.microsoft.com/office/drawing/2014/main" id="{40FE6E33-8F81-3ADF-4F7C-AB21FB53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8" r="-3" b="-3"/>
          <a:stretch>
            <a:fillRect/>
          </a:stretch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're Thankful for Kelp Forests | National Marine Sanctuary Foundation">
            <a:extLst>
              <a:ext uri="{FF2B5EF4-FFF2-40B4-BE49-F238E27FC236}">
                <a16:creationId xmlns:a16="http://schemas.microsoft.com/office/drawing/2014/main" id="{25ED46BE-EF85-0D04-371E-C727D939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0" b="21790"/>
          <a:stretch>
            <a:fillRect/>
          </a:stretch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cific kelp forests are dying off at alarming rates">
            <a:extLst>
              <a:ext uri="{FF2B5EF4-FFF2-40B4-BE49-F238E27FC236}">
                <a16:creationId xmlns:a16="http://schemas.microsoft.com/office/drawing/2014/main" id="{650E060F-E9D4-5EA1-540C-EFAA741CE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r="33381"/>
          <a:stretch>
            <a:fillRect/>
          </a:stretch>
        </p:blipFill>
        <p:spPr bwMode="auto"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0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4B2A-BA8A-A126-F3AC-CEEFF250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Setup: Santa Barbara County, CA</a:t>
            </a:r>
          </a:p>
        </p:txBody>
      </p:sp>
      <p:pic>
        <p:nvPicPr>
          <p:cNvPr id="5" name="Picture 4" descr="Aerial view of a beach with buildings and water&#10;&#10;AI-generated content may be incorrect.">
            <a:extLst>
              <a:ext uri="{FF2B5EF4-FFF2-40B4-BE49-F238E27FC236}">
                <a16:creationId xmlns:a16="http://schemas.microsoft.com/office/drawing/2014/main" id="{5725EFB9-5F3B-EA3C-ED95-13E7C4971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 t="22366" r="42601" b="9647"/>
          <a:stretch>
            <a:fillRect/>
          </a:stretch>
        </p:blipFill>
        <p:spPr>
          <a:xfrm>
            <a:off x="6096000" y="1895932"/>
            <a:ext cx="5476876" cy="4233981"/>
          </a:xfrm>
          <a:prstGeom prst="rect">
            <a:avLst/>
          </a:prstGeom>
        </p:spPr>
      </p:pic>
      <p:pic>
        <p:nvPicPr>
          <p:cNvPr id="6" name="Picture 5" descr="Aerial view of a beach with buildings and water&#10;&#10;AI-generated content may be incorrect.">
            <a:extLst>
              <a:ext uri="{FF2B5EF4-FFF2-40B4-BE49-F238E27FC236}">
                <a16:creationId xmlns:a16="http://schemas.microsoft.com/office/drawing/2014/main" id="{86911213-5EB7-5A9F-0B66-5D985DFE9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0" t="91961"/>
          <a:stretch>
            <a:fillRect/>
          </a:stretch>
        </p:blipFill>
        <p:spPr>
          <a:xfrm>
            <a:off x="10196732" y="5457825"/>
            <a:ext cx="1157068" cy="500638"/>
          </a:xfrm>
          <a:prstGeom prst="rect">
            <a:avLst/>
          </a:prstGeom>
        </p:spPr>
      </p:pic>
      <p:pic>
        <p:nvPicPr>
          <p:cNvPr id="8" name="Picture 7" descr="A seaweed floating in the water&#10;&#10;AI-generated content may be incorrect.">
            <a:extLst>
              <a:ext uri="{FF2B5EF4-FFF2-40B4-BE49-F238E27FC236}">
                <a16:creationId xmlns:a16="http://schemas.microsoft.com/office/drawing/2014/main" id="{2AA1F9AA-456F-0AB1-3587-66CB968D6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" r="2482"/>
          <a:stretch>
            <a:fillRect/>
          </a:stretch>
        </p:blipFill>
        <p:spPr>
          <a:xfrm>
            <a:off x="547574" y="1895932"/>
            <a:ext cx="5269411" cy="423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6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2BBB-08C2-B6F3-83D7-A8A9EB7A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1 Raw AquaDopp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7246D2-6CD5-FBC9-9D91-4B55A0A83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017164"/>
              </p:ext>
            </p:extLst>
          </p:nvPr>
        </p:nvGraphicFramePr>
        <p:xfrm>
          <a:off x="838200" y="1862831"/>
          <a:ext cx="5172157" cy="4014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447808" imgH="2676457" progId="Acrobat.Document.DC">
                  <p:embed/>
                </p:oleObj>
              </mc:Choice>
              <mc:Fallback>
                <p:oleObj name="Acrobat Document" r:id="rId2" imgW="3447808" imgH="2676457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7246D2-6CD5-FBC9-9D91-4B55A0A83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862831"/>
                        <a:ext cx="5172157" cy="4014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0E6DE05-C722-1EB0-2B9E-F6256CE136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235889"/>
              </p:ext>
            </p:extLst>
          </p:nvPr>
        </p:nvGraphicFramePr>
        <p:xfrm>
          <a:off x="6181645" y="1861047"/>
          <a:ext cx="4976241" cy="401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3457288" imgH="2790655" progId="Acrobat.Document.DC">
                  <p:embed/>
                </p:oleObj>
              </mc:Choice>
              <mc:Fallback>
                <p:oleObj name="Acrobat Document" r:id="rId4" imgW="3457288" imgH="2790655" progId="Acrobat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0E6DE05-C722-1EB0-2B9E-F6256CE136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645" y="1861047"/>
                        <a:ext cx="4976241" cy="4016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674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1A31-B19A-C071-F109-B59D86BF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Wrapped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298C2-106C-0932-C225-7065A1C9F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Measured Velocities: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000" b="0" dirty="0">
                    <a:latin typeface="Cambria Math" panose="02040503050406030204" pitchFamily="18" charset="0"/>
                  </a:rPr>
                  <a:t>Where 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c </a:t>
                </a:r>
                <a:r>
                  <a:rPr lang="en-US" sz="2000" dirty="0">
                    <a:latin typeface="Cambria Math" panose="02040503050406030204" pitchFamily="18" charset="0"/>
                  </a:rPr>
                  <a:t>= sound speed	 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F</a:t>
                </a:r>
                <a:r>
                  <a:rPr lang="en-US" sz="2000" dirty="0">
                    <a:latin typeface="Cambria Math" panose="02040503050406030204" pitchFamily="18" charset="0"/>
                  </a:rPr>
                  <a:t> = pulse frequency	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 = </a:t>
                </a:r>
                <a:r>
                  <a:rPr lang="en-US" sz="2000" dirty="0">
                    <a:latin typeface="Cambria Math" panose="02040503050406030204" pitchFamily="18" charset="0"/>
                  </a:rPr>
                  <a:t>2L/c = </a:t>
                </a:r>
                <a:r>
                  <a:rPr lang="en-US" sz="2000" b="0" dirty="0">
                    <a:latin typeface="Cambria Math" panose="02040503050406030204" pitchFamily="18" charset="0"/>
                  </a:rPr>
                  <a:t>pulse distance  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 lvl="1"/>
                <a:endParaRPr lang="en-US" sz="1800" dirty="0">
                  <a:latin typeface="Cambria Math" panose="02040503050406030204" pitchFamily="18" charset="0"/>
                </a:endParaRPr>
              </a:p>
              <a:p>
                <a:pPr marL="457200" lvl="1" indent="0" algn="r">
                  <a:buNone/>
                </a:pPr>
                <a:r>
                  <a:rPr lang="en-US" sz="1600" dirty="0">
                    <a:latin typeface="Cambria Math" panose="02040503050406030204" pitchFamily="18" charset="0"/>
                  </a:rPr>
                  <a:t>(</a:t>
                </a:r>
                <a:r>
                  <a:rPr lang="en-US" sz="1600" dirty="0"/>
                  <a:t>Wrapping occurs when phase shift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sz="1600" dirty="0"/>
                  <a:t>) exceeds </a:t>
                </a:r>
                <a14:m>
                  <m:oMath xmlns:m="http://schemas.openxmlformats.org/officeDocument/2006/math">
                    <m:r>
                      <a:rPr lang="en-US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n-US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)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Maximum Velocity 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𝐹𝐿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298C2-106C-0932-C225-7065A1C9F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02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80E-BAEA-49F9-662F-953FB38F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Mean-Filtering for Detecting Suspected Wrapped Velocities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917ED-85CA-5B93-7A38-72A1BCC77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891" y="1690688"/>
            <a:ext cx="4832909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1BB46E-6345-53A0-359E-EE08B62F0C3B}"/>
                  </a:ext>
                </a:extLst>
              </p:cNvPr>
              <p:cNvSpPr txBox="1"/>
              <p:nvPr/>
            </p:nvSpPr>
            <p:spPr>
              <a:xfrm>
                <a:off x="838200" y="1975104"/>
                <a:ext cx="5160264" cy="682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𝑤𝑟𝑎𝑝𝑝𝑒𝑑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𝑤𝑟𝑎𝑝𝑝𝑒𝑑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1BB46E-6345-53A0-359E-EE08B62F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5104"/>
                <a:ext cx="5160264" cy="682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C8E80-41B9-28CF-ED50-9AABD7F673C2}"/>
                  </a:ext>
                </a:extLst>
              </p:cNvPr>
              <p:cNvSpPr txBox="1"/>
              <p:nvPr/>
            </p:nvSpPr>
            <p:spPr>
              <a:xfrm>
                <a:off x="838200" y="3087881"/>
                <a:ext cx="5160264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𝑠𝑢𝑠𝑝𝑒𝑐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C8E80-41B9-28CF-ED50-9AABD7F67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7881"/>
                <a:ext cx="5160264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1C0277-5C66-91E4-94BA-6F8FF13DBAD5}"/>
                  </a:ext>
                </a:extLst>
              </p:cNvPr>
              <p:cNvSpPr txBox="1"/>
              <p:nvPr/>
            </p:nvSpPr>
            <p:spPr>
              <a:xfrm>
                <a:off x="838200" y="3909168"/>
                <a:ext cx="516026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Where:</a:t>
                </a:r>
              </a:p>
              <a:p>
                <a:endParaRPr lang="en-US" dirty="0"/>
              </a:p>
              <a:p>
                <a:r>
                  <a:rPr lang="en-US" i="1" dirty="0"/>
                  <a:t>z = </a:t>
                </a:r>
                <a:r>
                  <a:rPr lang="en-US" dirty="0"/>
                  <a:t>bins</a:t>
                </a:r>
              </a:p>
              <a:p>
                <a:endParaRPr lang="en-US" i="1" dirty="0"/>
              </a:p>
              <a:p>
                <a:r>
                  <a:rPr lang="en-US" i="1" dirty="0"/>
                  <a:t>t = </a:t>
                </a:r>
                <a:r>
                  <a:rPr lang="en-US" dirty="0"/>
                  <a:t>time</a:t>
                </a:r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150</m:t>
                        </m:r>
                      </m:sub>
                    </m:sSub>
                  </m:oMath>
                </a14:m>
                <a:r>
                  <a:rPr lang="en-US" i="1" dirty="0"/>
                  <a:t> = 1D median filter with window size 150 (s)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1C0277-5C66-91E4-94BA-6F8FF13D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09168"/>
                <a:ext cx="5160264" cy="2031325"/>
              </a:xfrm>
              <a:prstGeom prst="rect">
                <a:avLst/>
              </a:prstGeom>
              <a:blipFill>
                <a:blip r:embed="rId5"/>
                <a:stretch>
                  <a:fillRect l="-1064" t="-1201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E365B4-C486-E7A3-2AC2-7E1F1FE8A473}"/>
              </a:ext>
            </a:extLst>
          </p:cNvPr>
          <p:cNvSpPr txBox="1"/>
          <p:nvPr/>
        </p:nvSpPr>
        <p:spPr>
          <a:xfrm>
            <a:off x="3101035" y="6326442"/>
            <a:ext cx="733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Shcherbina et al 2018</a:t>
            </a:r>
          </a:p>
        </p:txBody>
      </p:sp>
    </p:spTree>
    <p:extLst>
      <p:ext uri="{BB962C8B-B14F-4D97-AF65-F5344CB8AC3E}">
        <p14:creationId xmlns:p14="http://schemas.microsoft.com/office/powerpoint/2010/main" val="340034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C7DF8-405F-FF57-7F14-679824FD2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3B91-BA5E-7D7F-9467-40FD5A76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Integer Linear Least Squares Minimization Problem to Correct Phase Wrapped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945DC-E504-86A6-8D7D-4E8A8EBAB783}"/>
                  </a:ext>
                </a:extLst>
              </p:cNvPr>
              <p:cNvSpPr txBox="1"/>
              <p:nvPr/>
            </p:nvSpPr>
            <p:spPr>
              <a:xfrm>
                <a:off x="838200" y="2414016"/>
                <a:ext cx="5257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𝐷𝐸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945DC-E504-86A6-8D7D-4E8A8EBA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14016"/>
                <a:ext cx="5257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B594F7-CDC8-ED9C-93EE-E2362F76BB64}"/>
                  </a:ext>
                </a:extLst>
              </p:cNvPr>
              <p:cNvSpPr txBox="1"/>
              <p:nvPr/>
            </p:nvSpPr>
            <p:spPr>
              <a:xfrm>
                <a:off x="838200" y="3156164"/>
                <a:ext cx="5257800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𝑢𝑛𝑤𝑟𝑎𝑝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𝑤𝑟𝑎𝑝𝑝𝑒𝑑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B594F7-CDC8-ED9C-93EE-E2362F76B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56164"/>
                <a:ext cx="5257800" cy="390748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E9D0CE-B895-B21F-2219-29D5A950C8B5}"/>
                  </a:ext>
                </a:extLst>
              </p:cNvPr>
              <p:cNvSpPr txBox="1"/>
              <p:nvPr/>
            </p:nvSpPr>
            <p:spPr>
              <a:xfrm>
                <a:off x="1512418" y="3919728"/>
                <a:ext cx="433425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Where:</a:t>
                </a:r>
              </a:p>
              <a:p>
                <a:endParaRPr lang="en-US" dirty="0"/>
              </a:p>
              <a:p>
                <a:r>
                  <a:rPr lang="en-US" dirty="0"/>
                  <a:t>D = finite difference operator</a:t>
                </a:r>
              </a:p>
              <a:p>
                <a:endParaRPr lang="en-US" dirty="0"/>
              </a:p>
              <a:p>
                <a:r>
                  <a:rPr lang="en-US" dirty="0"/>
                  <a:t>E = selection matrix for suspect points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= calculated ambiguity velocity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E9D0CE-B895-B21F-2219-29D5A950C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18" y="3919728"/>
                <a:ext cx="4334256" cy="2031325"/>
              </a:xfrm>
              <a:prstGeom prst="rect">
                <a:avLst/>
              </a:prstGeom>
              <a:blipFill>
                <a:blip r:embed="rId4"/>
                <a:stretch>
                  <a:fillRect l="-1125" t="-1201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427EBF6-D0CD-725D-11CF-97159305A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682" y="1690688"/>
            <a:ext cx="4901885" cy="4413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725CC-F0FE-092B-E5C9-EE616AAD6316}"/>
              </a:ext>
            </a:extLst>
          </p:cNvPr>
          <p:cNvSpPr txBox="1"/>
          <p:nvPr/>
        </p:nvSpPr>
        <p:spPr>
          <a:xfrm>
            <a:off x="3101035" y="6326442"/>
            <a:ext cx="7333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Shcherbina et al 2018</a:t>
            </a:r>
          </a:p>
        </p:txBody>
      </p:sp>
    </p:spTree>
    <p:extLst>
      <p:ext uri="{BB962C8B-B14F-4D97-AF65-F5344CB8AC3E}">
        <p14:creationId xmlns:p14="http://schemas.microsoft.com/office/powerpoint/2010/main" val="115964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098D-4923-C4EA-CB90-91911347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0B27B-23D3-D48D-A907-D3C4C69B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1501775"/>
            <a:ext cx="5353050" cy="481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BC562-4376-1D9B-BD32-A5DE8AAA3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6" y="1501775"/>
            <a:ext cx="53530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067E-0F97-1F29-DB39-CBD018EF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Distribution: Raw Vs. Unwrapped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C8F73-C1E6-2146-E450-FCAC4B44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36" y="1563623"/>
            <a:ext cx="4804486" cy="4325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2ACD9-19FC-B7A4-E880-61A42BE4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3624"/>
            <a:ext cx="4804486" cy="4325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A9C24-127E-39F0-7974-9BC749DC0072}"/>
              </a:ext>
            </a:extLst>
          </p:cNvPr>
          <p:cNvSpPr txBox="1"/>
          <p:nvPr/>
        </p:nvSpPr>
        <p:spPr>
          <a:xfrm>
            <a:off x="1187615" y="6123543"/>
            <a:ext cx="410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Beam 1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F5A9C-6B73-C992-CEF5-31470194EC83}"/>
              </a:ext>
            </a:extLst>
          </p:cNvPr>
          <p:cNvSpPr txBox="1"/>
          <p:nvPr/>
        </p:nvSpPr>
        <p:spPr>
          <a:xfrm>
            <a:off x="6619151" y="6124178"/>
            <a:ext cx="410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Unwrapped Beam 1 Velocity</a:t>
            </a:r>
          </a:p>
        </p:txBody>
      </p:sp>
    </p:spTree>
    <p:extLst>
      <p:ext uri="{BB962C8B-B14F-4D97-AF65-F5344CB8AC3E}">
        <p14:creationId xmlns:p14="http://schemas.microsoft.com/office/powerpoint/2010/main" val="37499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45BA-FF6B-A274-DDBC-CEAFA4DC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74EE-A978-8ED3-6D21-52978FBCD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Shcherbina, A. Y., D’Asaro, E. A., &amp; Nylund, S. (2018). Observing </a:t>
            </a:r>
            <a:r>
              <a:rPr lang="en-US" sz="1600" dirty="0" err="1"/>
              <a:t>finescale</a:t>
            </a:r>
            <a:r>
              <a:rPr lang="en-US" sz="1600" dirty="0"/>
              <a:t> oceanic velocity structure with an autonomous Nortek acoustic Doppler current profiler. </a:t>
            </a:r>
            <a:r>
              <a:rPr lang="en-US" sz="1600" i="1" dirty="0"/>
              <a:t>Journal of Atmospheric and Oceanic Technology, 35</a:t>
            </a:r>
            <a:r>
              <a:rPr lang="en-US" sz="1600" dirty="0"/>
              <a:t>(2), 411–427. https://doi.org/10.1175/JTECH-D-17-0108.1</a:t>
            </a:r>
          </a:p>
        </p:txBody>
      </p:sp>
    </p:spTree>
    <p:extLst>
      <p:ext uri="{BB962C8B-B14F-4D97-AF65-F5344CB8AC3E}">
        <p14:creationId xmlns:p14="http://schemas.microsoft.com/office/powerpoint/2010/main" val="149229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248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Office Theme</vt:lpstr>
      <vt:lpstr>Acrobat Document</vt:lpstr>
      <vt:lpstr>AquaDopp Kelp Forest Dye Release Lander Experiment</vt:lpstr>
      <vt:lpstr>Experiment Setup: Santa Barbara County, CA</vt:lpstr>
      <vt:lpstr>Release 1 Raw AquaDopp Data</vt:lpstr>
      <vt:lpstr>Velocity Wrapped Data</vt:lpstr>
      <vt:lpstr>Mean-Filtering for Detecting Suspected Wrapped Velocities</vt:lpstr>
      <vt:lpstr>Using Integer Linear Least Squares Minimization Problem to Correct Phase Wrapped Points</vt:lpstr>
      <vt:lpstr>Corrected Data</vt:lpstr>
      <vt:lpstr>Frequency Distribution: Raw Vs. Unwrapped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Rooker, Jason Kent</dc:creator>
  <cp:lastModifiedBy>Rooker, Jason Kent</cp:lastModifiedBy>
  <cp:revision>1</cp:revision>
  <dcterms:created xsi:type="dcterms:W3CDTF">2025-07-10T14:35:58Z</dcterms:created>
  <dcterms:modified xsi:type="dcterms:W3CDTF">2025-07-10T20:15:31Z</dcterms:modified>
</cp:coreProperties>
</file>